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1821A73-E278-4270-83B6-2C870D719F42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0B599AD-D9CF-4911-8BDB-C4E19D521E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1A73-E278-4270-83B6-2C870D719F42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99AD-D9CF-4911-8BDB-C4E19D521E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1A73-E278-4270-83B6-2C870D719F42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99AD-D9CF-4911-8BDB-C4E19D521E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1A73-E278-4270-83B6-2C870D719F42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99AD-D9CF-4911-8BDB-C4E19D521E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1A73-E278-4270-83B6-2C870D719F42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99AD-D9CF-4911-8BDB-C4E19D521E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1A73-E278-4270-83B6-2C870D719F42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99AD-D9CF-4911-8BDB-C4E19D521E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1821A73-E278-4270-83B6-2C870D719F42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B599AD-D9CF-4911-8BDB-C4E19D521EDD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1821A73-E278-4270-83B6-2C870D719F42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0B599AD-D9CF-4911-8BDB-C4E19D521E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1A73-E278-4270-83B6-2C870D719F42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99AD-D9CF-4911-8BDB-C4E19D521E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1A73-E278-4270-83B6-2C870D719F42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99AD-D9CF-4911-8BDB-C4E19D521E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1A73-E278-4270-83B6-2C870D719F42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599AD-D9CF-4911-8BDB-C4E19D521E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1821A73-E278-4270-83B6-2C870D719F42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0B599AD-D9CF-4911-8BDB-C4E19D521E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10CCP Literature Term Review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95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reoccurring object, symbol, phrase, idea, etc. that helps you to understand the theme (message of the novel). Sometimes a motif IS a theme.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68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066800"/>
          </a:xfrm>
        </p:spPr>
        <p:txBody>
          <a:bodyPr/>
          <a:lstStyle/>
          <a:p>
            <a:r>
              <a:rPr lang="en-US" dirty="0" smtClean="0"/>
              <a:t>Plot Structure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Plot</a:t>
            </a:r>
            <a:r>
              <a:rPr lang="en-US" dirty="0" smtClean="0"/>
              <a:t> is the sequence of events in a story. There are 5 major parts of plot: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1.</a:t>
            </a:r>
            <a:r>
              <a:rPr lang="en-US" b="1" dirty="0" smtClean="0"/>
              <a:t>Exposition-</a:t>
            </a:r>
            <a:r>
              <a:rPr lang="en-US" dirty="0" smtClean="0"/>
              <a:t>The beginning part of a work when the setting and main characters are introduced </a:t>
            </a:r>
          </a:p>
          <a:p>
            <a:r>
              <a:rPr lang="en-US" dirty="0" smtClean="0"/>
              <a:t>2. </a:t>
            </a:r>
            <a:r>
              <a:rPr lang="en-US" b="1" dirty="0" smtClean="0"/>
              <a:t>Rising Action- </a:t>
            </a:r>
            <a:r>
              <a:rPr lang="en-US" dirty="0" smtClean="0"/>
              <a:t>A related series of incidents that build toward the point of greatest interest. New story elements, characters and conflicts are introduced. </a:t>
            </a:r>
          </a:p>
          <a:p>
            <a:r>
              <a:rPr lang="en-US" dirty="0" smtClean="0"/>
              <a:t>3. </a:t>
            </a:r>
            <a:r>
              <a:rPr lang="en-US" b="1" dirty="0" smtClean="0"/>
              <a:t>Climax- </a:t>
            </a:r>
            <a:r>
              <a:rPr lang="en-US" dirty="0" smtClean="0"/>
              <a:t>The moment at which you see how the main conflict of the story will be resolved; oftentimes it is the high point of the suspense or the turning point of the story</a:t>
            </a:r>
          </a:p>
          <a:p>
            <a:r>
              <a:rPr lang="en-US" dirty="0" smtClean="0"/>
              <a:t>4. </a:t>
            </a:r>
            <a:r>
              <a:rPr lang="en-US" b="1" dirty="0" smtClean="0"/>
              <a:t>Falling Action- </a:t>
            </a:r>
            <a:r>
              <a:rPr lang="en-US" dirty="0" smtClean="0"/>
              <a:t>The series of actions that occur after the highest point (or climax) of a story.</a:t>
            </a:r>
          </a:p>
          <a:p>
            <a:r>
              <a:rPr lang="en-US" dirty="0" smtClean="0"/>
              <a:t>5. </a:t>
            </a:r>
            <a:r>
              <a:rPr lang="en-US" b="1" dirty="0" smtClean="0"/>
              <a:t>Resolution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99050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perspective from which a story is told when the narrator is in the story is called </a:t>
            </a:r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person </a:t>
            </a:r>
          </a:p>
          <a:p>
            <a:r>
              <a:rPr lang="en-US" dirty="0"/>
              <a:t>The perspective from which a story is told when the narrator </a:t>
            </a:r>
            <a:r>
              <a:rPr lang="en-US" dirty="0" smtClean="0"/>
              <a:t>is an outside observer of the </a:t>
            </a:r>
            <a:r>
              <a:rPr lang="en-US" dirty="0"/>
              <a:t>story is </a:t>
            </a:r>
            <a:r>
              <a:rPr lang="en-US" dirty="0" smtClean="0"/>
              <a:t>called </a:t>
            </a:r>
            <a:r>
              <a:rPr lang="en-US" b="1" dirty="0" smtClean="0"/>
              <a:t>3rd person</a:t>
            </a:r>
          </a:p>
        </p:txBody>
      </p:sp>
    </p:spTree>
    <p:extLst>
      <p:ext uri="{BB962C8B-B14F-4D97-AF65-F5344CB8AC3E}">
        <p14:creationId xmlns:p14="http://schemas.microsoft.com/office/powerpoint/2010/main" val="363098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location in time and space in which a story takes 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48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object (something concrete) that is used to represent an idea (something abstract)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78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message about life and human nature the author conveys throughout the story.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3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author’s attitude toward a subject in a work of literature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03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 Types: Antagonist vs. Protagonist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i="1" u="sng" dirty="0" smtClean="0"/>
              <a:t>Protagonist</a:t>
            </a:r>
            <a:r>
              <a:rPr lang="en-US" u="sng" dirty="0" smtClean="0"/>
              <a:t> </a:t>
            </a:r>
            <a:r>
              <a:rPr lang="en-US" dirty="0" smtClean="0"/>
              <a:t>is the main character of the story with whom the read most identifies with; the person who goes through the most change during the story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i="1" u="sng" dirty="0" smtClean="0"/>
              <a:t>Antagonist</a:t>
            </a:r>
            <a:r>
              <a:rPr lang="en-US" dirty="0" smtClean="0"/>
              <a:t> opposes the main character by creating or complicating conflicts that the protagonist has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046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 Types: Dynamic vs. Static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Dynamic characters: </a:t>
            </a:r>
            <a:r>
              <a:rPr lang="en-US" dirty="0" smtClean="0"/>
              <a:t>change in some important way during the course of the story.  They undergo a permanent change in some distinguishing moral qualities, personal traits or outlook.</a:t>
            </a:r>
          </a:p>
          <a:p>
            <a:pPr lvl="1"/>
            <a:r>
              <a:rPr lang="en-US" dirty="0" smtClean="0"/>
              <a:t>An </a:t>
            </a:r>
            <a:r>
              <a:rPr lang="en-US" b="1" dirty="0" smtClean="0"/>
              <a:t>epiphany</a:t>
            </a:r>
            <a:r>
              <a:rPr lang="en-US" dirty="0" smtClean="0"/>
              <a:t> is a sudden revelation of truth experienced by a character; a moment or event in which a character achieves a spiritual insight into life or into her or his own circumstances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Static characters </a:t>
            </a:r>
            <a:r>
              <a:rPr lang="en-US" dirty="0" smtClean="0"/>
              <a:t>are the same sort of people at the end of a work as at the beginning.  They do not change.</a:t>
            </a:r>
          </a:p>
        </p:txBody>
      </p:sp>
    </p:spTree>
    <p:extLst>
      <p:ext uri="{BB962C8B-B14F-4D97-AF65-F5344CB8AC3E}">
        <p14:creationId xmlns:p14="http://schemas.microsoft.com/office/powerpoint/2010/main" val="284063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Types: Flat vs. 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Round characters </a:t>
            </a:r>
            <a:r>
              <a:rPr lang="en-US" dirty="0" smtClean="0"/>
              <a:t>have the three-dimensional qualities of real-life people, with many traits and complexities. These are usually the protagonists because they are the central characters. </a:t>
            </a:r>
          </a:p>
          <a:p>
            <a:r>
              <a:rPr lang="en-US" b="1" dirty="0"/>
              <a:t>F</a:t>
            </a:r>
            <a:r>
              <a:rPr lang="en-US" b="1" dirty="0" smtClean="0"/>
              <a:t>lat characters </a:t>
            </a:r>
            <a:r>
              <a:rPr lang="en-US" dirty="0" smtClean="0"/>
              <a:t>meaning that they are only two-dimensional, like a paper doll, with only one or two key personality traits. These are usually the minor characters in a story.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46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Characterization: Direct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prstClr val="black"/>
                </a:solidFill>
              </a:rPr>
              <a:t>The narrator </a:t>
            </a:r>
            <a:r>
              <a:rPr lang="en-US" b="1" dirty="0">
                <a:solidFill>
                  <a:prstClr val="black"/>
                </a:solidFill>
              </a:rPr>
              <a:t>directly</a:t>
            </a:r>
            <a:r>
              <a:rPr lang="en-US" dirty="0">
                <a:solidFill>
                  <a:prstClr val="black"/>
                </a:solidFill>
              </a:rPr>
              <a:t> tells you about a character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Example: </a:t>
            </a:r>
            <a:r>
              <a:rPr lang="en-US" dirty="0" smtClean="0">
                <a:solidFill>
                  <a:prstClr val="black"/>
                </a:solidFill>
              </a:rPr>
              <a:t>“</a:t>
            </a:r>
            <a:r>
              <a:rPr lang="en-US" dirty="0" smtClean="0"/>
              <a:t>The first man was small and quick, dark of face, with restless eyes and sharp, strong features. Every part of him was defined: small, strong hands, slender arms, a thin and bony nose. Behind him walked his opposite, a huge man, shapeless of face, with large, pale eyes, and wide, sloping shoulders; and he walked heavily, dragging his feet a little, the way a bear drags his paws. His arms did not swing at his sides, but hung loosely. 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9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Characterization: Indirect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prstClr val="black"/>
                </a:solidFill>
              </a:rPr>
              <a:t>When we learn about a character </a:t>
            </a:r>
            <a:r>
              <a:rPr lang="en-US" b="1" dirty="0" smtClean="0">
                <a:solidFill>
                  <a:prstClr val="black"/>
                </a:solidFill>
              </a:rPr>
              <a:t>indirectly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b="1" dirty="0" smtClean="0">
                <a:solidFill>
                  <a:prstClr val="black"/>
                </a:solidFill>
              </a:rPr>
              <a:t>and have </a:t>
            </a:r>
            <a:r>
              <a:rPr lang="en-US" dirty="0" smtClean="0">
                <a:solidFill>
                  <a:prstClr val="black"/>
                </a:solidFill>
              </a:rPr>
              <a:t>to make </a:t>
            </a:r>
            <a:r>
              <a:rPr lang="en-US" b="1" dirty="0" smtClean="0">
                <a:solidFill>
                  <a:prstClr val="black"/>
                </a:solidFill>
              </a:rPr>
              <a:t>inferences (a conclusion draw from evidence by the audience or readers) </a:t>
            </a:r>
            <a:r>
              <a:rPr lang="en-US" dirty="0" smtClean="0">
                <a:solidFill>
                  <a:prstClr val="black"/>
                </a:solidFill>
              </a:rPr>
              <a:t>about that character</a:t>
            </a:r>
            <a:r>
              <a:rPr lang="en-US" b="1" dirty="0" smtClean="0">
                <a:solidFill>
                  <a:prstClr val="black"/>
                </a:solidFill>
              </a:rPr>
              <a:t>. </a:t>
            </a:r>
            <a:r>
              <a:rPr lang="en-US" dirty="0">
                <a:solidFill>
                  <a:prstClr val="black"/>
                </a:solidFill>
              </a:rPr>
              <a:t>The following are methods of indirect characterization:</a:t>
            </a:r>
          </a:p>
          <a:p>
            <a:pPr>
              <a:buFontTx/>
              <a:buAutoNum type="arabicPeriod"/>
            </a:pPr>
            <a:r>
              <a:rPr lang="en-US" dirty="0" smtClean="0">
                <a:solidFill>
                  <a:prstClr val="black"/>
                </a:solidFill>
              </a:rPr>
              <a:t>Speech/Dialogue </a:t>
            </a:r>
            <a:endParaRPr lang="en-US" dirty="0">
              <a:solidFill>
                <a:prstClr val="black"/>
              </a:solidFill>
            </a:endParaRPr>
          </a:p>
          <a:p>
            <a:pPr>
              <a:buFontTx/>
              <a:buAutoNum type="arabicPeriod"/>
            </a:pPr>
            <a:r>
              <a:rPr lang="en-US" dirty="0" smtClean="0">
                <a:solidFill>
                  <a:prstClr val="black"/>
                </a:solidFill>
              </a:rPr>
              <a:t>Thoughts</a:t>
            </a:r>
            <a:endParaRPr lang="en-US" dirty="0">
              <a:solidFill>
                <a:prstClr val="black"/>
              </a:solidFill>
            </a:endParaRPr>
          </a:p>
          <a:p>
            <a:pPr>
              <a:buFontTx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Actions </a:t>
            </a:r>
            <a:r>
              <a:rPr lang="en-US" dirty="0" smtClean="0">
                <a:solidFill>
                  <a:prstClr val="black"/>
                </a:solidFill>
              </a:rPr>
              <a:t>Looks/Appearance</a:t>
            </a:r>
            <a:endParaRPr lang="en-US" dirty="0">
              <a:solidFill>
                <a:prstClr val="black"/>
              </a:solidFill>
            </a:endParaRPr>
          </a:p>
          <a:p>
            <a:pPr>
              <a:buFontTx/>
              <a:buAutoNum type="arabicPeriod"/>
            </a:pPr>
            <a:r>
              <a:rPr lang="en-US" dirty="0" smtClean="0">
                <a:solidFill>
                  <a:prstClr val="black"/>
                </a:solidFill>
              </a:rPr>
              <a:t>Effects on </a:t>
            </a:r>
            <a:r>
              <a:rPr lang="en-US" dirty="0">
                <a:solidFill>
                  <a:prstClr val="black"/>
                </a:solidFill>
              </a:rPr>
              <a:t>other characters. </a:t>
            </a:r>
            <a:endParaRPr lang="en-US" dirty="0" smtClean="0">
              <a:solidFill>
                <a:prstClr val="black"/>
              </a:solidFill>
            </a:endParaRPr>
          </a:p>
          <a:p>
            <a:pPr lvl="1">
              <a:buFontTx/>
              <a:buAutoNum type="arabicPeriod"/>
            </a:pPr>
            <a:r>
              <a:rPr lang="en-US" dirty="0" smtClean="0">
                <a:solidFill>
                  <a:prstClr val="black"/>
                </a:solidFill>
              </a:rPr>
              <a:t>How </a:t>
            </a:r>
            <a:r>
              <a:rPr lang="en-US" dirty="0">
                <a:solidFill>
                  <a:prstClr val="black"/>
                </a:solidFill>
              </a:rPr>
              <a:t>other characters react to the character and what they say about the character.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72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066800"/>
          </a:xfrm>
        </p:spPr>
        <p:txBody>
          <a:bodyPr/>
          <a:lstStyle/>
          <a:p>
            <a:r>
              <a:rPr lang="en-US" dirty="0" smtClean="0"/>
              <a:t>Conflict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32511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Conflict is any clash of ideas, actions, desires or wills. </a:t>
            </a:r>
            <a:r>
              <a:rPr lang="en-US" dirty="0" smtClean="0"/>
              <a:t>A </a:t>
            </a:r>
            <a:r>
              <a:rPr lang="en-US" dirty="0"/>
              <a:t>conflict always involves a story’s protagonist (aka main character) 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There are two major types of conflict: </a:t>
            </a:r>
            <a:r>
              <a:rPr lang="en-US" b="1" dirty="0"/>
              <a:t>Internal </a:t>
            </a:r>
            <a:r>
              <a:rPr lang="en-US" dirty="0"/>
              <a:t>and </a:t>
            </a:r>
            <a:r>
              <a:rPr lang="en-US" b="1" dirty="0"/>
              <a:t>External</a:t>
            </a:r>
          </a:p>
          <a:p>
            <a:pPr lvl="1"/>
            <a:r>
              <a:rPr lang="en-US" dirty="0"/>
              <a:t>Internal: </a:t>
            </a:r>
            <a:endParaRPr lang="en-US" dirty="0" smtClean="0"/>
          </a:p>
          <a:p>
            <a:pPr lvl="2"/>
            <a:r>
              <a:rPr lang="en-US" dirty="0" smtClean="0"/>
              <a:t>Person vs. </a:t>
            </a:r>
            <a:r>
              <a:rPr lang="en-US" smtClean="0"/>
              <a:t>Self</a:t>
            </a:r>
          </a:p>
          <a:p>
            <a:pPr lvl="1"/>
            <a:r>
              <a:rPr lang="en-US" dirty="0" smtClean="0"/>
              <a:t>External</a:t>
            </a:r>
            <a:r>
              <a:rPr lang="en-US" dirty="0"/>
              <a:t>: </a:t>
            </a:r>
          </a:p>
          <a:p>
            <a:pPr lvl="2"/>
            <a:r>
              <a:rPr lang="en-US" dirty="0" smtClean="0"/>
              <a:t>Person </a:t>
            </a:r>
            <a:r>
              <a:rPr lang="en-US" dirty="0"/>
              <a:t>vs. </a:t>
            </a:r>
            <a:r>
              <a:rPr lang="en-US" dirty="0" smtClean="0"/>
              <a:t>Person</a:t>
            </a:r>
          </a:p>
          <a:p>
            <a:pPr lvl="2"/>
            <a:r>
              <a:rPr lang="en-US" dirty="0" smtClean="0"/>
              <a:t>Person </a:t>
            </a:r>
            <a:r>
              <a:rPr lang="en-US" dirty="0"/>
              <a:t>vs. </a:t>
            </a:r>
            <a:r>
              <a:rPr lang="en-US" dirty="0" smtClean="0"/>
              <a:t>Society</a:t>
            </a:r>
          </a:p>
          <a:p>
            <a:pPr lvl="2"/>
            <a:r>
              <a:rPr lang="en-US" dirty="0" smtClean="0"/>
              <a:t>Person vs. Environment/Nature</a:t>
            </a:r>
          </a:p>
          <a:p>
            <a:pPr lvl="2"/>
            <a:r>
              <a:rPr lang="en-US" dirty="0" smtClean="0"/>
              <a:t>Person vs. Fate</a:t>
            </a:r>
            <a:endParaRPr lang="en-US" dirty="0"/>
          </a:p>
          <a:p>
            <a:pPr>
              <a:buNone/>
            </a:pP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74455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Foreshadowing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hint of something that is to come later in the 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783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prevailing </a:t>
            </a:r>
            <a:r>
              <a:rPr lang="en-US" b="1" dirty="0" smtClean="0"/>
              <a:t>emotional atmosphere </a:t>
            </a:r>
            <a:r>
              <a:rPr lang="en-US" dirty="0" smtClean="0"/>
              <a:t>of a story which creates a certain </a:t>
            </a:r>
            <a:r>
              <a:rPr lang="en-US" b="1" dirty="0" smtClean="0"/>
              <a:t>feeling </a:t>
            </a:r>
            <a:r>
              <a:rPr lang="en-US" dirty="0" smtClean="0"/>
              <a:t>in the reader.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45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</TotalTime>
  <Words>747</Words>
  <Application>Microsoft Office PowerPoint</Application>
  <PresentationFormat>On-screen Show (4:3)</PresentationFormat>
  <Paragraphs>61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Urban</vt:lpstr>
      <vt:lpstr>10CCP Literature Term Review </vt:lpstr>
      <vt:lpstr>Character Types: Antagonist vs. Protagonist</vt:lpstr>
      <vt:lpstr>Character Types: Dynamic vs. Static</vt:lpstr>
      <vt:lpstr>Character Types: Flat vs. Round</vt:lpstr>
      <vt:lpstr>Characterization: Direct </vt:lpstr>
      <vt:lpstr>Characterization: Indirect </vt:lpstr>
      <vt:lpstr>Conflict </vt:lpstr>
      <vt:lpstr>Foreshadowing</vt:lpstr>
      <vt:lpstr>Mood</vt:lpstr>
      <vt:lpstr>Motif</vt:lpstr>
      <vt:lpstr>Plot Structure </vt:lpstr>
      <vt:lpstr>Point of View</vt:lpstr>
      <vt:lpstr>Setting</vt:lpstr>
      <vt:lpstr>Symbol</vt:lpstr>
      <vt:lpstr>Theme</vt:lpstr>
      <vt:lpstr>Tone</vt:lpstr>
    </vt:vector>
  </TitlesOfParts>
  <Company>Quincy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10CCP Literature Term Review </dc:title>
  <dc:creator>NATALIE HALL</dc:creator>
  <cp:lastModifiedBy>NATALIE HALL</cp:lastModifiedBy>
  <cp:revision>19</cp:revision>
  <dcterms:created xsi:type="dcterms:W3CDTF">2016-09-12T17:11:03Z</dcterms:created>
  <dcterms:modified xsi:type="dcterms:W3CDTF">2016-09-12T17:37:15Z</dcterms:modified>
</cp:coreProperties>
</file>