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688CF7-8B7D-4636-8A6B-ACD789A19DD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DA49A6F-36EF-4240-A9CB-A7DA7B1491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9H Final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1600200"/>
          </a:xfrm>
        </p:spPr>
        <p:txBody>
          <a:bodyPr/>
          <a:lstStyle/>
          <a:p>
            <a:r>
              <a:rPr lang="en-US" dirty="0" smtClean="0"/>
              <a:t>Note: You must be able to </a:t>
            </a:r>
            <a:r>
              <a:rPr lang="en-US" b="1" dirty="0" smtClean="0"/>
              <a:t>identify, define and apply </a:t>
            </a:r>
            <a:r>
              <a:rPr lang="en-US" dirty="0" smtClean="0"/>
              <a:t>each of the elements listed on the following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3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Elements of Literature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4" y="914400"/>
            <a:ext cx="9043555" cy="5791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100" dirty="0"/>
          </a:p>
          <a:p>
            <a:pPr lvl="0"/>
            <a:r>
              <a:rPr lang="en-US" sz="2100" dirty="0" smtClean="0"/>
              <a:t>PLOT</a:t>
            </a:r>
            <a:endParaRPr lang="en-US" sz="2100" dirty="0"/>
          </a:p>
          <a:p>
            <a:pPr lvl="1"/>
            <a:r>
              <a:rPr lang="en-US" sz="2100" dirty="0" smtClean="0"/>
              <a:t>Exposition; Rising Action; Climax; Falling </a:t>
            </a:r>
            <a:r>
              <a:rPr lang="en-US" sz="2100" dirty="0"/>
              <a:t>Action/Resolution</a:t>
            </a:r>
          </a:p>
          <a:p>
            <a:pPr lvl="0"/>
            <a:r>
              <a:rPr lang="en-US" sz="2100" dirty="0"/>
              <a:t>CONFLICT</a:t>
            </a:r>
          </a:p>
          <a:p>
            <a:pPr lvl="1"/>
            <a:r>
              <a:rPr lang="en-US" sz="2100" dirty="0"/>
              <a:t>The Different Types of Conflicts	</a:t>
            </a:r>
          </a:p>
          <a:p>
            <a:pPr lvl="0"/>
            <a:r>
              <a:rPr lang="en-US" sz="2100" dirty="0"/>
              <a:t>SETTING</a:t>
            </a:r>
          </a:p>
          <a:p>
            <a:pPr lvl="0"/>
            <a:r>
              <a:rPr lang="en-US" sz="2100" dirty="0" smtClean="0"/>
              <a:t>CHARACTERIZATION</a:t>
            </a:r>
          </a:p>
          <a:p>
            <a:pPr lvl="1"/>
            <a:r>
              <a:rPr lang="en-US" sz="2100" dirty="0" smtClean="0"/>
              <a:t>Methods </a:t>
            </a:r>
            <a:r>
              <a:rPr lang="en-US" sz="2100" dirty="0"/>
              <a:t>of </a:t>
            </a:r>
            <a:r>
              <a:rPr lang="en-US" sz="2100" dirty="0" smtClean="0"/>
              <a:t>Characterization; Flat </a:t>
            </a:r>
            <a:r>
              <a:rPr lang="en-US" sz="2100" dirty="0"/>
              <a:t>vs. </a:t>
            </a:r>
            <a:r>
              <a:rPr lang="en-US" sz="2100" dirty="0" smtClean="0"/>
              <a:t>Round; Static </a:t>
            </a:r>
            <a:r>
              <a:rPr lang="en-US" sz="2100" dirty="0"/>
              <a:t>vs. Dynamic</a:t>
            </a:r>
          </a:p>
          <a:p>
            <a:pPr lvl="0"/>
            <a:r>
              <a:rPr lang="en-US" sz="2100" dirty="0"/>
              <a:t>STYLE/TONE</a:t>
            </a:r>
          </a:p>
          <a:p>
            <a:pPr lvl="0"/>
            <a:r>
              <a:rPr lang="en-US" sz="2100" dirty="0"/>
              <a:t>MOOD</a:t>
            </a:r>
          </a:p>
          <a:p>
            <a:pPr lvl="0"/>
            <a:r>
              <a:rPr lang="en-US" sz="2100" dirty="0"/>
              <a:t>POINT OF VIEW/PERSPECTIVE</a:t>
            </a:r>
          </a:p>
          <a:p>
            <a:pPr lvl="0"/>
            <a:r>
              <a:rPr lang="en-US" sz="2100" dirty="0"/>
              <a:t>ALLUSION</a:t>
            </a:r>
          </a:p>
          <a:p>
            <a:pPr lvl="0"/>
            <a:r>
              <a:rPr lang="en-US" sz="2100" dirty="0"/>
              <a:t>SYMBOLISM</a:t>
            </a:r>
          </a:p>
          <a:p>
            <a:pPr lvl="0"/>
            <a:r>
              <a:rPr lang="en-US" sz="2100" dirty="0"/>
              <a:t>MOTIF: INCLUDING DIFFERENT MOTIFS WE DISCUSSED THIS YEAR</a:t>
            </a:r>
          </a:p>
          <a:p>
            <a:pPr lvl="0"/>
            <a:r>
              <a:rPr lang="en-US" sz="2100" dirty="0"/>
              <a:t>THEME vs TOPIC</a:t>
            </a:r>
          </a:p>
          <a:p>
            <a:pPr lvl="0"/>
            <a:r>
              <a:rPr lang="en-US" sz="2100" dirty="0"/>
              <a:t>ARCHETYPE: THE HERO’S JOURNEY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1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Elements of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FOIL CHARACTERS</a:t>
            </a:r>
            <a:endParaRPr lang="en-US" sz="2800" dirty="0"/>
          </a:p>
          <a:p>
            <a:pPr lvl="0"/>
            <a:r>
              <a:rPr lang="en-US" dirty="0"/>
              <a:t>SOLILOQUY</a:t>
            </a:r>
            <a:endParaRPr lang="en-US" sz="2800" dirty="0"/>
          </a:p>
          <a:p>
            <a:pPr lvl="0"/>
            <a:r>
              <a:rPr lang="en-US" dirty="0" smtClean="0"/>
              <a:t>IRONY</a:t>
            </a:r>
          </a:p>
          <a:p>
            <a:pPr lvl="1"/>
            <a:r>
              <a:rPr lang="en-US" dirty="0" smtClean="0"/>
              <a:t>Dramatic; Verbal; Situational</a:t>
            </a:r>
            <a:endParaRPr lang="en-US" dirty="0"/>
          </a:p>
          <a:p>
            <a:pPr lvl="0"/>
            <a:r>
              <a:rPr lang="en-US" dirty="0"/>
              <a:t>COMEDY VS. DRAMA</a:t>
            </a:r>
            <a:endParaRPr lang="en-US" sz="2800" dirty="0"/>
          </a:p>
          <a:p>
            <a:pPr lvl="1"/>
            <a:r>
              <a:rPr lang="en-US" dirty="0"/>
              <a:t>Including comedic vs dramatic heroes</a:t>
            </a:r>
            <a:endParaRPr lang="en-US" sz="2400" dirty="0"/>
          </a:p>
          <a:p>
            <a:pPr lvl="1"/>
            <a:r>
              <a:rPr lang="en-US" dirty="0"/>
              <a:t>Tragic Flaw </a:t>
            </a:r>
            <a:endParaRPr lang="en-US" sz="2400" dirty="0"/>
          </a:p>
          <a:p>
            <a:pPr lvl="0"/>
            <a:r>
              <a:rPr lang="en-US" dirty="0"/>
              <a:t>DIRECTORAL CHOICES AND STAGING</a:t>
            </a:r>
          </a:p>
          <a:p>
            <a:pPr lvl="0"/>
            <a:r>
              <a:rPr lang="en-US" dirty="0"/>
              <a:t>SUBTEXT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72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Elements of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METAPHOR</a:t>
            </a:r>
            <a:endParaRPr lang="en-US" dirty="0"/>
          </a:p>
          <a:p>
            <a:pPr lvl="0"/>
            <a:r>
              <a:rPr lang="en-US" dirty="0"/>
              <a:t>SIMILIE</a:t>
            </a:r>
            <a:endParaRPr lang="en-US" dirty="0"/>
          </a:p>
          <a:p>
            <a:pPr lvl="0"/>
            <a:r>
              <a:rPr lang="en-US" dirty="0"/>
              <a:t>PERSONIFICATION</a:t>
            </a:r>
            <a:endParaRPr lang="en-US" dirty="0"/>
          </a:p>
          <a:p>
            <a:pPr lvl="0"/>
            <a:r>
              <a:rPr lang="en-US" dirty="0"/>
              <a:t>ONOMATOPOEIA </a:t>
            </a:r>
            <a:endParaRPr lang="en-US" dirty="0"/>
          </a:p>
          <a:p>
            <a:pPr lvl="0"/>
            <a:r>
              <a:rPr lang="en-US" dirty="0"/>
              <a:t>IMAGERY</a:t>
            </a:r>
            <a:endParaRPr lang="en-US" dirty="0"/>
          </a:p>
          <a:p>
            <a:pPr lvl="0"/>
            <a:r>
              <a:rPr lang="en-US" dirty="0" smtClean="0"/>
              <a:t>READING </a:t>
            </a:r>
            <a:r>
              <a:rPr lang="en-US" dirty="0"/>
              <a:t>TEXT ON  LITERAL VS METAPHORICAL LEVEL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Literary Analysis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029200"/>
          </a:xfrm>
        </p:spPr>
        <p:txBody>
          <a:bodyPr/>
          <a:lstStyle/>
          <a:p>
            <a:pPr lvl="0"/>
            <a:r>
              <a:rPr lang="en-US"/>
              <a:t>MEAL </a:t>
            </a:r>
            <a:r>
              <a:rPr lang="en-US" smtClean="0"/>
              <a:t>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36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</TotalTime>
  <Words>93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9H Final Review </vt:lpstr>
      <vt:lpstr>Elements of Literature</vt:lpstr>
      <vt:lpstr>Elements of Drama</vt:lpstr>
      <vt:lpstr>Elements of Poetry</vt:lpstr>
      <vt:lpstr>Elements of Literary Analysis Writing </vt:lpstr>
    </vt:vector>
  </TitlesOfParts>
  <Company>Quincy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9H Final Review </dc:title>
  <dc:creator>NATALIE HALL</dc:creator>
  <cp:lastModifiedBy>NATALIE HALL</cp:lastModifiedBy>
  <cp:revision>1</cp:revision>
  <dcterms:created xsi:type="dcterms:W3CDTF">2016-06-16T16:18:03Z</dcterms:created>
  <dcterms:modified xsi:type="dcterms:W3CDTF">2016-06-16T16:23:57Z</dcterms:modified>
</cp:coreProperties>
</file>