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6" r:id="rId8"/>
    <p:sldId id="267"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p:cViewPr>
        <p:scale>
          <a:sx n="90" d="100"/>
          <a:sy n="90" d="100"/>
        </p:scale>
        <p:origin x="-588" y="-390"/>
      </p:cViewPr>
      <p:guideLst>
        <p:guide orient="horz" pos="2160"/>
        <p:guide pos="2880"/>
      </p:guideLst>
    </p:cSldViewPr>
  </p:slideViewPr>
  <p:outlineViewPr>
    <p:cViewPr>
      <p:scale>
        <a:sx n="33" d="100"/>
        <a:sy n="33" d="100"/>
      </p:scale>
      <p:origin x="0" y="8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2D533D-E6CF-4AD8-BC48-115CD36C26D8}"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D533D-E6CF-4AD8-BC48-115CD36C26D8}"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D533D-E6CF-4AD8-BC48-115CD36C26D8}"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D533D-E6CF-4AD8-BC48-115CD36C26D8}"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D533D-E6CF-4AD8-BC48-115CD36C26D8}"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2D533D-E6CF-4AD8-BC48-115CD36C26D8}"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2D533D-E6CF-4AD8-BC48-115CD36C26D8}" type="datetimeFigureOut">
              <a:rPr lang="en-US" smtClean="0"/>
              <a:pPr/>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2D533D-E6CF-4AD8-BC48-115CD36C26D8}" type="datetimeFigureOut">
              <a:rPr lang="en-US" smtClean="0"/>
              <a:pPr/>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D533D-E6CF-4AD8-BC48-115CD36C26D8}" type="datetimeFigureOut">
              <a:rPr lang="en-US" smtClean="0"/>
              <a:pPr/>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D533D-E6CF-4AD8-BC48-115CD36C26D8}"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D533D-E6CF-4AD8-BC48-115CD36C26D8}"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16ECE-031F-4E49-90BA-007181672057}"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302D533D-E6CF-4AD8-BC48-115CD36C26D8}" type="datetimeFigureOut">
              <a:rPr lang="en-US" smtClean="0"/>
              <a:pPr/>
              <a:t>2/6/2014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9F916ECE-031F-4E49-90BA-007181672057}" type="slidenum">
              <a:rPr lang="en-US" smtClean="0"/>
              <a:pPr/>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Weekly Writing</a:t>
            </a:r>
            <a:endParaRPr lang="en-US" dirty="0"/>
          </a:p>
        </p:txBody>
      </p:sp>
      <p:sp>
        <p:nvSpPr>
          <p:cNvPr id="3" name="Subtitle 2"/>
          <p:cNvSpPr>
            <a:spLocks noGrp="1"/>
          </p:cNvSpPr>
          <p:nvPr>
            <p:ph type="subTitle" idx="1"/>
          </p:nvPr>
        </p:nvSpPr>
        <p:spPr/>
        <p:txBody>
          <a:bodyPr/>
          <a:lstStyle/>
          <a:p>
            <a:r>
              <a:rPr lang="en-US" i="1" dirty="0" smtClean="0"/>
              <a:t>Prompt #1: Writing a bare bones MEAL paragraph</a:t>
            </a:r>
            <a:endParaRPr lang="en-US" i="1" dirty="0"/>
          </a:p>
        </p:txBody>
      </p:sp>
    </p:spTree>
    <p:extLst>
      <p:ext uri="{BB962C8B-B14F-4D97-AF65-F5344CB8AC3E}">
        <p14:creationId xmlns:p14="http://schemas.microsoft.com/office/powerpoint/2010/main" val="54929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7125113" cy="924475"/>
          </a:xfrm>
        </p:spPr>
        <p:txBody>
          <a:bodyPr/>
          <a:lstStyle/>
          <a:p>
            <a:r>
              <a:rPr lang="en-US" dirty="0"/>
              <a:t>Take A Look At The Following Paragraphs: What did this student do well? What aspects of MEAL should this student practice further?</a:t>
            </a:r>
            <a:endParaRPr lang="en-US" dirty="0"/>
          </a:p>
        </p:txBody>
      </p:sp>
      <p:sp>
        <p:nvSpPr>
          <p:cNvPr id="3" name="Content Placeholder 2"/>
          <p:cNvSpPr>
            <a:spLocks noGrp="1"/>
          </p:cNvSpPr>
          <p:nvPr>
            <p:ph idx="1"/>
          </p:nvPr>
        </p:nvSpPr>
        <p:spPr/>
        <p:txBody>
          <a:bodyPr/>
          <a:lstStyle/>
          <a:p>
            <a:r>
              <a:rPr lang="en-US" dirty="0" smtClean="0"/>
              <a:t>The entire painting is blue which gives you the feeling of depression and unhappiness. The family looks poor and cold. That gave me the feeling that it could be the past following him or catching up to him to tear him down.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125113" cy="924475"/>
          </a:xfrm>
        </p:spPr>
        <p:txBody>
          <a:bodyPr/>
          <a:lstStyle/>
          <a:p>
            <a:r>
              <a:rPr lang="en-US" dirty="0"/>
              <a:t>Take A Look At The Following Paragraphs: What did this student do well? What aspects of MEAL should this student practice further?</a:t>
            </a:r>
            <a:endParaRPr lang="en-US" dirty="0"/>
          </a:p>
        </p:txBody>
      </p:sp>
      <p:sp>
        <p:nvSpPr>
          <p:cNvPr id="3" name="Content Placeholder 2"/>
          <p:cNvSpPr>
            <a:spLocks noGrp="1"/>
          </p:cNvSpPr>
          <p:nvPr>
            <p:ph idx="1"/>
          </p:nvPr>
        </p:nvSpPr>
        <p:spPr/>
        <p:txBody>
          <a:bodyPr/>
          <a:lstStyle/>
          <a:p>
            <a:r>
              <a:rPr lang="en-US" dirty="0" smtClean="0"/>
              <a:t>Another piece of evidence backing up the mood is the abstract or fantasy like look of the painting. It suggests surrealism and nightmarish qualities from the wavy lines blending with each other and the straight lines leading towards the man in the foreground.</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125113" cy="924475"/>
          </a:xfrm>
        </p:spPr>
        <p:txBody>
          <a:bodyPr/>
          <a:lstStyle/>
          <a:p>
            <a:r>
              <a:rPr lang="en-US" dirty="0"/>
              <a:t>Take A Look At The Following Paragraphs: What did this student do well? What aspects of MEAL should this student practice further?</a:t>
            </a:r>
            <a:endParaRPr lang="en-US" dirty="0"/>
          </a:p>
        </p:txBody>
      </p:sp>
      <p:sp>
        <p:nvSpPr>
          <p:cNvPr id="3" name="Content Placeholder 2"/>
          <p:cNvSpPr>
            <a:spLocks noGrp="1"/>
          </p:cNvSpPr>
          <p:nvPr>
            <p:ph idx="1"/>
          </p:nvPr>
        </p:nvSpPr>
        <p:spPr/>
        <p:txBody>
          <a:bodyPr/>
          <a:lstStyle/>
          <a:p>
            <a:r>
              <a:rPr lang="en-US" dirty="0" smtClean="0"/>
              <a:t>This is how the painting is showing a sad and gloomy mood. </a:t>
            </a:r>
            <a:endParaRPr lang="en-US" smtClean="0"/>
          </a:p>
          <a:p>
            <a:pPr>
              <a:buNone/>
            </a:pPr>
            <a:endParaRPr lang="en-US" smtClean="0"/>
          </a:p>
          <a:p>
            <a:r>
              <a:rPr lang="en-US" dirty="0" smtClean="0"/>
              <a:t>For these reasons Picasso’s painting is depressing.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going on in this picture?</a:t>
            </a:r>
            <a:br>
              <a:rPr lang="en-US" dirty="0" smtClean="0"/>
            </a:br>
            <a:r>
              <a:rPr lang="en-US" dirty="0" smtClean="0"/>
              <a:t>Tell the story…</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295400"/>
            <a:ext cx="3798071" cy="483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46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Switching Modes:</a:t>
            </a:r>
            <a:br>
              <a:rPr lang="en-US" dirty="0" smtClean="0"/>
            </a:br>
            <a:r>
              <a:rPr lang="en-US" dirty="0" smtClean="0"/>
              <a:t>What is the mood of this painting? Respond in a MEAL paragraph.</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0" y="1828799"/>
            <a:ext cx="3656488" cy="465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2362200"/>
            <a:ext cx="3657600" cy="2705356"/>
          </a:xfrm>
          <a:prstGeom prst="rect">
            <a:avLst/>
          </a:prstGeom>
          <a:noFill/>
        </p:spPr>
        <p:txBody>
          <a:bodyPr wrap="square" rtlCol="0">
            <a:spAutoFit/>
          </a:bodyPr>
          <a:lstStyle/>
          <a:p>
            <a:pPr marL="342900" lvl="0" indent="-342900" defTabSz="457200">
              <a:spcBef>
                <a:spcPct val="20000"/>
              </a:spcBef>
              <a:spcAft>
                <a:spcPts val="600"/>
              </a:spcAft>
              <a:buClr>
                <a:srgbClr val="FF9000"/>
              </a:buClr>
              <a:buFont typeface="Wingdings 2" charset="2"/>
              <a:buChar char=""/>
            </a:pPr>
            <a:r>
              <a:rPr lang="en-US" dirty="0">
                <a:solidFill>
                  <a:prstClr val="white"/>
                </a:solidFill>
              </a:rPr>
              <a:t>What is the mood of </a:t>
            </a:r>
            <a:r>
              <a:rPr lang="en-US" dirty="0" smtClean="0">
                <a:solidFill>
                  <a:prstClr val="white"/>
                </a:solidFill>
              </a:rPr>
              <a:t>Munch’s </a:t>
            </a:r>
            <a:r>
              <a:rPr lang="en-US" dirty="0">
                <a:solidFill>
                  <a:prstClr val="white"/>
                </a:solidFill>
              </a:rPr>
              <a:t>“The </a:t>
            </a:r>
            <a:r>
              <a:rPr lang="en-US" dirty="0" smtClean="0">
                <a:solidFill>
                  <a:prstClr val="white"/>
                </a:solidFill>
              </a:rPr>
              <a:t>Scream” </a:t>
            </a:r>
            <a:r>
              <a:rPr lang="en-US" dirty="0">
                <a:solidFill>
                  <a:prstClr val="white"/>
                </a:solidFill>
              </a:rPr>
              <a:t>(M)</a:t>
            </a:r>
          </a:p>
          <a:p>
            <a:pPr marL="342900" lvl="0" indent="-342900" defTabSz="457200">
              <a:spcBef>
                <a:spcPct val="20000"/>
              </a:spcBef>
              <a:spcAft>
                <a:spcPts val="600"/>
              </a:spcAft>
              <a:buClr>
                <a:srgbClr val="FF9000"/>
              </a:buClr>
              <a:buFont typeface="Wingdings 2" charset="2"/>
              <a:buChar char=""/>
            </a:pPr>
            <a:r>
              <a:rPr lang="en-US" dirty="0">
                <a:solidFill>
                  <a:prstClr val="white"/>
                </a:solidFill>
              </a:rPr>
              <a:t>What in the painting is evidence of the mood? (E)</a:t>
            </a:r>
          </a:p>
          <a:p>
            <a:pPr marL="342900" lvl="0" indent="-342900" defTabSz="457200">
              <a:spcBef>
                <a:spcPct val="20000"/>
              </a:spcBef>
              <a:spcAft>
                <a:spcPts val="600"/>
              </a:spcAft>
              <a:buClr>
                <a:srgbClr val="FF9000"/>
              </a:buClr>
              <a:buFont typeface="Wingdings 2" charset="2"/>
              <a:buChar char=""/>
            </a:pPr>
            <a:r>
              <a:rPr lang="en-US" dirty="0">
                <a:solidFill>
                  <a:prstClr val="white"/>
                </a:solidFill>
              </a:rPr>
              <a:t>How does the evidence connect to the mood? (A)</a:t>
            </a:r>
          </a:p>
          <a:p>
            <a:pPr marL="342900" lvl="0" indent="-342900" defTabSz="457200">
              <a:spcBef>
                <a:spcPct val="20000"/>
              </a:spcBef>
              <a:spcAft>
                <a:spcPts val="600"/>
              </a:spcAft>
              <a:buClr>
                <a:srgbClr val="FF9000"/>
              </a:buClr>
              <a:buFont typeface="Wingdings 2" charset="2"/>
              <a:buChar char=""/>
            </a:pPr>
            <a:r>
              <a:rPr lang="en-US" dirty="0">
                <a:solidFill>
                  <a:prstClr val="white"/>
                </a:solidFill>
              </a:rPr>
              <a:t>Last Sentence/Conclusion (L)</a:t>
            </a:r>
          </a:p>
        </p:txBody>
      </p:sp>
    </p:spTree>
    <p:extLst>
      <p:ext uri="{BB962C8B-B14F-4D97-AF65-F5344CB8AC3E}">
        <p14:creationId xmlns:p14="http://schemas.microsoft.com/office/powerpoint/2010/main" val="3123974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Analysis </a:t>
            </a:r>
            <a:endParaRPr lang="en-US" dirty="0"/>
          </a:p>
        </p:txBody>
      </p:sp>
      <p:sp>
        <p:nvSpPr>
          <p:cNvPr id="3" name="Content Placeholder 2"/>
          <p:cNvSpPr>
            <a:spLocks noGrp="1"/>
          </p:cNvSpPr>
          <p:nvPr>
            <p:ph idx="1"/>
          </p:nvPr>
        </p:nvSpPr>
        <p:spPr/>
        <p:txBody>
          <a:bodyPr/>
          <a:lstStyle/>
          <a:p>
            <a:r>
              <a:rPr lang="en-US" dirty="0" smtClean="0"/>
              <a:t>Creative Writing allows you to create and tell the screaming figure’s story. There are no rules. Maybe he just escaped the mental hospital, maybe he’s being abducted by aliens, maybe he’s part of the illuminati…</a:t>
            </a:r>
          </a:p>
          <a:p>
            <a:endParaRPr lang="en-US" dirty="0"/>
          </a:p>
          <a:p>
            <a:endParaRPr lang="en-US" dirty="0" smtClean="0"/>
          </a:p>
          <a:p>
            <a:r>
              <a:rPr lang="en-US" dirty="0" smtClean="0"/>
              <a:t>Literary Analysis requires you use the evidence in the painting to reach a conclusion. We cannot make illogical leaps. We must stick to what is in the painting to answer the question. How do the brushstrokes, colors, objects, figures, etc. work together to create a certain mood? What is the mood?</a:t>
            </a:r>
            <a:endParaRPr lang="en-US" dirty="0"/>
          </a:p>
        </p:txBody>
      </p:sp>
    </p:spTree>
    <p:extLst>
      <p:ext uri="{BB962C8B-B14F-4D97-AF65-F5344CB8AC3E}">
        <p14:creationId xmlns:p14="http://schemas.microsoft.com/office/powerpoint/2010/main" val="108788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3791158" cy="924475"/>
          </a:xfrm>
        </p:spPr>
        <p:txBody>
          <a:bodyPr/>
          <a:lstStyle/>
          <a:p>
            <a:r>
              <a:rPr lang="en-US" dirty="0" smtClean="0"/>
              <a:t>Picasso's</a:t>
            </a:r>
            <a:br>
              <a:rPr lang="en-US" dirty="0" smtClean="0"/>
            </a:br>
            <a:r>
              <a:rPr lang="en-US" dirty="0" smtClean="0"/>
              <a:t>“The Tragedy”</a:t>
            </a:r>
            <a:endParaRPr lang="en-US" dirty="0"/>
          </a:p>
        </p:txBody>
      </p:sp>
      <p:sp>
        <p:nvSpPr>
          <p:cNvPr id="3" name="Content Placeholder 2"/>
          <p:cNvSpPr>
            <a:spLocks noGrp="1"/>
          </p:cNvSpPr>
          <p:nvPr>
            <p:ph idx="1"/>
          </p:nvPr>
        </p:nvSpPr>
        <p:spPr>
          <a:xfrm>
            <a:off x="1009443" y="1807361"/>
            <a:ext cx="3714957" cy="4051437"/>
          </a:xfrm>
        </p:spPr>
        <p:txBody>
          <a:bodyPr/>
          <a:lstStyle/>
          <a:p>
            <a:r>
              <a:rPr lang="en-US" dirty="0" smtClean="0"/>
              <a:t>Write down any details that stand out to you.</a:t>
            </a:r>
          </a:p>
          <a:p>
            <a:r>
              <a:rPr lang="en-US" dirty="0" smtClean="0"/>
              <a:t>Remember to stick to the evidence provided in the painting, NO ILLOGICAL LEAPS!!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29609"/>
            <a:ext cx="4167804" cy="636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328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3562558" cy="924475"/>
          </a:xfrm>
        </p:spPr>
        <p:txBody>
          <a:bodyPr/>
          <a:lstStyle/>
          <a:p>
            <a:r>
              <a:rPr lang="en-US" dirty="0" smtClean="0"/>
              <a:t>Weekly Writing Assignment #1</a:t>
            </a:r>
            <a:endParaRPr lang="en-US" dirty="0"/>
          </a:p>
        </p:txBody>
      </p:sp>
      <p:sp>
        <p:nvSpPr>
          <p:cNvPr id="3" name="Content Placeholder 2"/>
          <p:cNvSpPr>
            <a:spLocks noGrp="1"/>
          </p:cNvSpPr>
          <p:nvPr>
            <p:ph idx="1"/>
          </p:nvPr>
        </p:nvSpPr>
        <p:spPr>
          <a:xfrm>
            <a:off x="1009443" y="1807361"/>
            <a:ext cx="3638757" cy="4051437"/>
          </a:xfrm>
        </p:spPr>
        <p:txBody>
          <a:bodyPr/>
          <a:lstStyle/>
          <a:p>
            <a:r>
              <a:rPr lang="en-US" dirty="0" smtClean="0"/>
              <a:t>What is the mood of Picasso’s “The Tragedy” (M)</a:t>
            </a:r>
          </a:p>
          <a:p>
            <a:r>
              <a:rPr lang="en-US" dirty="0" smtClean="0"/>
              <a:t>What in the painting is evidence of the mood? (E)</a:t>
            </a:r>
          </a:p>
          <a:p>
            <a:r>
              <a:rPr lang="en-US" dirty="0" smtClean="0"/>
              <a:t>How does the evidence connect to the mood? (A)</a:t>
            </a:r>
          </a:p>
          <a:p>
            <a:r>
              <a:rPr lang="en-US" dirty="0" smtClean="0"/>
              <a:t>Last Sentence/Conclusion (L)</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8349"/>
            <a:ext cx="4268226"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844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p:txBody>
          <a:bodyPr/>
          <a:lstStyle/>
          <a:p>
            <a:r>
              <a:rPr lang="en-US" dirty="0" smtClean="0"/>
              <a:t>The mood in this picture is sadness because the look and color on their face shows it. Those three people standing on the beach look cold because they fold their arms together. If the picture were to become alive, the people will probably be shivering. They might be illegal immigrants that want to get away from their country and sailed away. When they got away from their homeland, they swam to shore in another country.</a:t>
            </a:r>
            <a:endParaRPr lang="en-US" dirty="0"/>
          </a:p>
        </p:txBody>
      </p:sp>
    </p:spTree>
    <p:extLst>
      <p:ext uri="{BB962C8B-B14F-4D97-AF65-F5344CB8AC3E}">
        <p14:creationId xmlns:p14="http://schemas.microsoft.com/office/powerpoint/2010/main" val="2319163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381000" y="1807361"/>
            <a:ext cx="7753555" cy="4669639"/>
          </a:xfrm>
        </p:spPr>
        <p:txBody>
          <a:bodyPr>
            <a:normAutofit fontScale="92500" lnSpcReduction="10000"/>
          </a:bodyPr>
          <a:lstStyle/>
          <a:p>
            <a:r>
              <a:rPr lang="en-US" dirty="0" smtClean="0"/>
              <a:t>The mood in the Picasso painting “The Tragedy” is one of sadness or being sad. I see this mood in the painting through the colors of the painting, the body language of the people and the people’s facial expressions. The color of the picture consists of many shades of blue. Blue is generally seen as a slightly depressing, and somewhat sad, color. It is associated with sad rainy days and also being depressed/sad. The facial expressions of the people also suggest they are sad. The man in the picture is looking down with his eyes closed and he is frowning. This shows sadness and possibly missing someone or something. This may be why he is sad. The woman in the paining also has her eyes closed and is turning away, almost as if to try and get away from what is making her sad. And the boy has a genuine look of sadness on his face. The body language is one last way I identified the mood of this painting. The man is huddled up like he is cold and possibly sad. The woman is the same way. But the child shows longing and </a:t>
            </a:r>
            <a:r>
              <a:rPr lang="en-US" smtClean="0"/>
              <a:t>also curiosity as </a:t>
            </a:r>
            <a:r>
              <a:rPr lang="en-US" dirty="0" smtClean="0"/>
              <a:t>to why the parents have the body language they have. This is the mood I see in Picasso’s painting, “The Tragedy”</a:t>
            </a:r>
          </a:p>
        </p:txBody>
      </p:sp>
    </p:spTree>
    <p:extLst>
      <p:ext uri="{BB962C8B-B14F-4D97-AF65-F5344CB8AC3E}">
        <p14:creationId xmlns:p14="http://schemas.microsoft.com/office/powerpoint/2010/main" val="3519403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448758" cy="2143676"/>
          </a:xfrm>
        </p:spPr>
        <p:txBody>
          <a:bodyPr/>
          <a:lstStyle/>
          <a:p>
            <a:r>
              <a:rPr lang="en-US" dirty="0" smtClean="0"/>
              <a:t>Take A Look At The Following </a:t>
            </a:r>
            <a:r>
              <a:rPr lang="en-US" dirty="0" smtClean="0"/>
              <a:t>Paragraphs: What did this student do well? What aspects of MEAL should this student practice further?</a:t>
            </a:r>
            <a:endParaRPr lang="en-US" dirty="0"/>
          </a:p>
        </p:txBody>
      </p:sp>
      <p:sp>
        <p:nvSpPr>
          <p:cNvPr id="3" name="Content Placeholder 2"/>
          <p:cNvSpPr>
            <a:spLocks noGrp="1"/>
          </p:cNvSpPr>
          <p:nvPr>
            <p:ph idx="1"/>
          </p:nvPr>
        </p:nvSpPr>
        <p:spPr/>
        <p:txBody>
          <a:bodyPr/>
          <a:lstStyle/>
          <a:p>
            <a:r>
              <a:rPr lang="en-US" dirty="0" smtClean="0"/>
              <a:t>By </a:t>
            </a:r>
            <a:r>
              <a:rPr lang="en-US" dirty="0" smtClean="0"/>
              <a:t>analyzing the details in Pablo Picasso’s “The Tragedy,” the illustrator intended to create a sad mood. People might think this because when they see the picture the first thing they see is a poor family huddled together, by seeing this it could make them feel upset.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414</TotalTime>
  <Words>835</Words>
  <Application>Microsoft Office PowerPoint</Application>
  <PresentationFormat>On-screen Show (4:3)</PresentationFormat>
  <Paragraphs>35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Autumn</vt:lpstr>
      <vt:lpstr>Weekly Writing</vt:lpstr>
      <vt:lpstr>What’s going on in this picture? Tell the story…</vt:lpstr>
      <vt:lpstr>Switching Modes: What is the mood of this painting? Respond in a MEAL paragraph.</vt:lpstr>
      <vt:lpstr>Literary Analysis </vt:lpstr>
      <vt:lpstr>Picasso's “The Tragedy”</vt:lpstr>
      <vt:lpstr>Weekly Writing Assignment #1</vt:lpstr>
      <vt:lpstr>Example #1</vt:lpstr>
      <vt:lpstr>Example #2</vt:lpstr>
      <vt:lpstr>Take A Look At The Following Paragraphs: What did this student do well? What aspects of MEAL should this student practice further?</vt:lpstr>
      <vt:lpstr>Take A Look At The Following Paragraphs: What did this student do well? What aspects of MEAL should this student practice further?</vt:lpstr>
      <vt:lpstr>Take A Look At The Following Paragraphs: What did this student do well? What aspects of MEAL should this student practice further?</vt:lpstr>
      <vt:lpstr>Take A Look At The Following Paragraphs: What did this student do well? What aspects of MEAL should this student practice further?</vt:lpstr>
    </vt:vector>
  </TitlesOfParts>
  <Company>Quincy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Writing</dc:title>
  <dc:creator>KATHLEEN VOLTA</dc:creator>
  <cp:lastModifiedBy>NATALIE HALL</cp:lastModifiedBy>
  <cp:revision>13</cp:revision>
  <dcterms:created xsi:type="dcterms:W3CDTF">2013-10-17T00:42:02Z</dcterms:created>
  <dcterms:modified xsi:type="dcterms:W3CDTF">2014-02-06T21:57:54Z</dcterms:modified>
</cp:coreProperties>
</file>