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7" r:id="rId6"/>
    <p:sldId id="263" r:id="rId7"/>
    <p:sldId id="262" r:id="rId8"/>
    <p:sldId id="264" r:id="rId9"/>
    <p:sldId id="268" r:id="rId10"/>
    <p:sldId id="269" r:id="rId11"/>
    <p:sldId id="270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AE61B-3DE2-41F0-8F0C-B9C2909F1D48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17BC0-816A-4008-8644-AA9B67F737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2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22E16-74C0-4B4B-AD88-3A694D4ACA8F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D65DF-4654-4F69-9CEA-C1AD9E6792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</a:lstStyle>
          <a:p>
            <a:fld id="{F8CFB4BE-B076-469F-9D5F-67674BB6842C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</a:lstStyle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Symbol: </a:t>
            </a:r>
            <a:r>
              <a:rPr lang="en-US" dirty="0" smtClean="0"/>
              <a:t>It is when something concrete (something you can touch, see, smell, hear, or taste) represents something abstract (an idea).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Theme is the central idea in a work of literature.</a:t>
            </a:r>
          </a:p>
          <a:p>
            <a:r>
              <a:rPr lang="en-US" dirty="0"/>
              <a:t>It is the point of the story, so to speak. It is the ideas we can think about and apply to our own lives. </a:t>
            </a:r>
            <a:endParaRPr lang="en-US" dirty="0" smtClean="0"/>
          </a:p>
          <a:p>
            <a:r>
              <a:rPr lang="en-US" dirty="0" smtClean="0"/>
              <a:t>The author’s purpose is </a:t>
            </a:r>
            <a:r>
              <a:rPr lang="en-US" smtClean="0"/>
              <a:t>the theme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vs.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0" indent="-27432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SzTx/>
              <a:buFont typeface="Arial" pitchFamily="34" charset="0"/>
              <a:buChar char="•"/>
            </a:pPr>
            <a:r>
              <a:rPr lang="en-US" sz="4000" dirty="0">
                <a:solidFill>
                  <a:srgbClr val="DFE6D0"/>
                </a:solidFill>
                <a:latin typeface="Tw Cen MT"/>
              </a:rPr>
              <a:t>The main idea of a story is a theme. It is a </a:t>
            </a:r>
            <a:r>
              <a:rPr lang="en-US" sz="4000" b="1" dirty="0">
                <a:solidFill>
                  <a:srgbClr val="DFE6D0"/>
                </a:solidFill>
                <a:latin typeface="Tw Cen MT"/>
              </a:rPr>
              <a:t>STATEMENT</a:t>
            </a:r>
            <a:r>
              <a:rPr lang="en-US" sz="4000" dirty="0">
                <a:solidFill>
                  <a:srgbClr val="DFE6D0"/>
                </a:solidFill>
                <a:latin typeface="Tw Cen MT"/>
              </a:rPr>
              <a:t> about the life, society, human nature, or the human condition. </a:t>
            </a:r>
          </a:p>
          <a:p>
            <a:pPr marL="274320" lvl="0" indent="-27432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SzTx/>
              <a:buFont typeface="Arial" pitchFamily="34" charset="0"/>
              <a:buChar char="•"/>
            </a:pPr>
            <a:r>
              <a:rPr lang="en-US" sz="4000" dirty="0">
                <a:solidFill>
                  <a:srgbClr val="DFE6D0"/>
                </a:solidFill>
                <a:latin typeface="Tw Cen MT"/>
              </a:rPr>
              <a:t>A theme is different from a topic because it is an understood statement. </a:t>
            </a:r>
          </a:p>
        </p:txBody>
      </p:sp>
    </p:spTree>
    <p:extLst>
      <p:ext uri="{BB962C8B-B14F-4D97-AF65-F5344CB8AC3E}">
        <p14:creationId xmlns:p14="http://schemas.microsoft.com/office/powerpoint/2010/main" val="15943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vs. Topic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60443"/>
            <a:ext cx="2168816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62400" y="1560443"/>
            <a:ext cx="4419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u="sng" dirty="0"/>
              <a:t>Theme</a:t>
            </a:r>
          </a:p>
          <a:p>
            <a:pPr algn="ctr"/>
            <a:endParaRPr lang="en-US" u="sng" dirty="0"/>
          </a:p>
          <a:p>
            <a:pPr algn="ctr"/>
            <a:endParaRPr lang="en-US" u="sng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/>
              <a:t>“Love can make us better people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/>
              <a:t>“Jealousy can be very destructive”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/>
              <a:t>Justice has multiple sides; what is fair to some is unfair for others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/>
              <a:t>“War can tear families apart”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/>
              <a:t>The future is not an escape route, problems and concerns are still present”.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0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vs. Moral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theme is an observation on life or the human condition, while a moral is advice on how one should live their life.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78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Level of Symbolism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2362200"/>
          <a:ext cx="7391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3: What universal ideas could those details</a:t>
                      </a:r>
                      <a:r>
                        <a:rPr lang="en-US" baseline="0" dirty="0" smtClean="0"/>
                        <a:t> represent?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2: What could these details represent either in history or society?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1: What are some of the literal details of the symbol/story?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 in everyday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Dollar Bill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7625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 Through Symbolism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2438400"/>
          <a:ext cx="7391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3: Universally, money represents the idea of wealth, success, desire.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2: American Society uses the</a:t>
                      </a:r>
                      <a:r>
                        <a:rPr lang="en-US" baseline="0" dirty="0" smtClean="0"/>
                        <a:t> dollar bill as its currency, it acts as a material to trade with, to make purchases. 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1: Concrete/literal:</a:t>
                      </a:r>
                      <a:r>
                        <a:rPr lang="en-US" baseline="0" dirty="0" smtClean="0"/>
                        <a:t> A dollar bill is a piece of green paper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		Remember, symbols can have more than one meaning!</a:t>
            </a:r>
          </a:p>
          <a:p>
            <a:endParaRPr lang="en-US" sz="2000" dirty="0" smtClean="0"/>
          </a:p>
          <a:p>
            <a:r>
              <a:rPr lang="en-US" sz="2000" dirty="0" smtClean="0"/>
              <a:t>What could money symbolically represent to a self-made millionaire?</a:t>
            </a:r>
          </a:p>
          <a:p>
            <a:endParaRPr lang="en-US" sz="2000" dirty="0" smtClean="0"/>
          </a:p>
          <a:p>
            <a:r>
              <a:rPr lang="en-US" sz="2000" dirty="0" smtClean="0"/>
              <a:t>What could money symbolically represent to a homeless person?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262932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3733800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Wedding Ring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3048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this one together…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2514600"/>
          <a:ext cx="7391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3: What universal ideas could those details</a:t>
                      </a:r>
                      <a:r>
                        <a:rPr lang="en-US" baseline="0" dirty="0" smtClean="0"/>
                        <a:t> represent?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/>
                        <a:t>Level 2: What could these details represent either in history or society?</a:t>
                      </a:r>
                      <a:endParaRPr lang="en-US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Level 1: What are some of the literal details of the symbol?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181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a wedding ring symbolize to a newly married couple? To a couple that has been married for fifty years?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situations in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Thumbs up</a:t>
            </a:r>
          </a:p>
          <a:p>
            <a:endParaRPr lang="en-US" dirty="0" smtClean="0"/>
          </a:p>
          <a:p>
            <a:r>
              <a:rPr lang="en-US" dirty="0" smtClean="0"/>
              <a:t>Coal in your Christmas Stocking </a:t>
            </a:r>
          </a:p>
          <a:p>
            <a:endParaRPr lang="en-US" dirty="0" smtClean="0"/>
          </a:p>
          <a:p>
            <a:r>
              <a:rPr lang="en-US" dirty="0" smtClean="0"/>
              <a:t>Giving or receiving flowers</a:t>
            </a:r>
          </a:p>
          <a:p>
            <a:endParaRPr lang="en-US" dirty="0" smtClean="0"/>
          </a:p>
          <a:p>
            <a:endParaRPr lang="en-US" dirty="0" smtClean="0"/>
          </a:p>
          <a:p>
            <a:pPr lvl="8"/>
            <a:r>
              <a:rPr lang="en-US" sz="2800" dirty="0" smtClean="0"/>
              <a:t>What ABSTRACT ideas could these situations/actions represent?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 MOTIF IS…</a:t>
            </a:r>
          </a:p>
          <a:p>
            <a:r>
              <a:rPr lang="en-US" b="1" dirty="0"/>
              <a:t>When we are talking about a motif within a novel: </a:t>
            </a:r>
            <a:r>
              <a:rPr lang="en-US" dirty="0"/>
              <a:t>Any reoccurring object, symbol, phrase, idea, etc. that helps you to understand the theme (message of the novel). Sometimes a motif IS a theme.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1861</TotalTime>
  <Words>462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Definition:</vt:lpstr>
      <vt:lpstr>Three Level of Symbolism</vt:lpstr>
      <vt:lpstr>Symbols in everyday life…</vt:lpstr>
      <vt:lpstr>Working Through Symbolism</vt:lpstr>
      <vt:lpstr>Something to think about…</vt:lpstr>
      <vt:lpstr>Wedding Ring</vt:lpstr>
      <vt:lpstr>Let’s do this one together…</vt:lpstr>
      <vt:lpstr>Symbolic situations in life…</vt:lpstr>
      <vt:lpstr>Motif</vt:lpstr>
      <vt:lpstr>Theme</vt:lpstr>
      <vt:lpstr>Theme vs. Topic</vt:lpstr>
      <vt:lpstr>Theme vs. Topic</vt:lpstr>
      <vt:lpstr>Theme vs. Moral</vt:lpstr>
    </vt:vector>
  </TitlesOfParts>
  <Company>University of Massachusetts Boston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Killing Mr. Griffin</dc:title>
  <dc:creator>refuser</dc:creator>
  <cp:lastModifiedBy>NATALIE HALL</cp:lastModifiedBy>
  <cp:revision>17</cp:revision>
  <dcterms:created xsi:type="dcterms:W3CDTF">2014-10-18T12:57:17Z</dcterms:created>
  <dcterms:modified xsi:type="dcterms:W3CDTF">2014-11-04T14:44:53Z</dcterms:modified>
</cp:coreProperties>
</file>